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71" r:id="rId4"/>
    <p:sldId id="258" r:id="rId5"/>
    <p:sldId id="268" r:id="rId6"/>
    <p:sldId id="273" r:id="rId7"/>
    <p:sldId id="277" r:id="rId8"/>
    <p:sldId id="272" r:id="rId9"/>
    <p:sldId id="275" r:id="rId10"/>
    <p:sldId id="261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5C1262-5B0B-4DCB-BD54-89706B78CA4D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79B354-7072-4322-83BA-630306DF1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 square degree of sky would hold 4 moons, so this is the equivalent of the amount of sky covered by 3,200 moons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E45B0-A78D-4A4C-92E3-B215867E21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BDE299-D939-4B00-874D-AA634A918C2D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F78A57-2EE0-4D98-AA73-45B64F55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2E68-51C6-4170-88A5-72DD099BE27B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1CA8-57EA-445F-A9A6-6A7686995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60BD-87F2-4350-A6FC-B22B3BB44546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6353-924A-4897-AD5C-33156416A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CDCE-34DB-4911-A98C-D61ECB6CE2FE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DF40-3D7F-458C-88BE-00BDD5DC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24DCA-DB96-4AF7-8254-3D97CC37C685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8CBB3C-8F20-46EE-AF73-6637867E7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FD4BCE-99CA-4E9F-9B37-980E709DD3E9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1478A-82D5-42B8-BA5B-27A90A5CD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9C7E1D-6B2F-48AD-9E47-87414753430F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49D92-56E3-4E19-A737-784E3AC6A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8F24-16EF-4E36-9824-D6B3B44BBF36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FCDE-79BC-487E-A927-0170D9E84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E76126-84FD-47CD-BBB3-36AF9E4A5805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235E72-B5D0-470E-8CA3-3ACBAEC1C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304C-41B6-4EC5-8658-1D0464BF9A3C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6786-A4DB-4BD2-900F-65F5EEF00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25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15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0607B9-E9CA-47AD-9321-42EDBBDADF0E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DB35F6-6990-4E64-8C4F-02A43BAEC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A579733-3B58-416E-8840-9620B2FA6BEC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9D030EE-CD7B-438A-847C-91D7E8CC5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74" r:id="rId4"/>
    <p:sldLayoutId id="2147483675" r:id="rId5"/>
    <p:sldLayoutId id="2147483668" r:id="rId6"/>
    <p:sldLayoutId id="2147483676" r:id="rId7"/>
    <p:sldLayoutId id="2147483669" r:id="rId8"/>
    <p:sldLayoutId id="2147483677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kowalski@lpl.arizona.edu.NOSPAM" TargetMode="External"/><Relationship Id="rId3" Type="http://schemas.openxmlformats.org/officeDocument/2006/relationships/hyperlink" Target="mailto:slarson@pirl.lpl.arizona.edu.NOSPAM" TargetMode="External"/><Relationship Id="rId7" Type="http://schemas.openxmlformats.org/officeDocument/2006/relationships/hyperlink" Target="mailto:rhill@lpl.arizona.edu.NOSPAM" TargetMode="External"/><Relationship Id="rId2" Type="http://schemas.openxmlformats.org/officeDocument/2006/relationships/hyperlink" Target="mailto:ebeshore@lpl.arizona.edu.NOSPA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gibbs@lpl.arizona.edu.NOSPAM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mailto:boattini@lpl.arizona.edu.NOSPAM" TargetMode="External"/><Relationship Id="rId10" Type="http://schemas.openxmlformats.org/officeDocument/2006/relationships/hyperlink" Target="mailto:gordon@murky.anu.edu.au.NOSPAM" TargetMode="External"/><Relationship Id="rId4" Type="http://schemas.openxmlformats.org/officeDocument/2006/relationships/hyperlink" Target="mailto:algrauer@mac.com.NOSPAM" TargetMode="External"/><Relationship Id="rId9" Type="http://schemas.openxmlformats.org/officeDocument/2006/relationships/hyperlink" Target="mailto:rmn@murky.anu.edu.au.NOSPA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Data Mining of the Catalina Sky Survey (CSS) Archive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6096000"/>
            <a:ext cx="5181600" cy="533400"/>
          </a:xfrm>
        </p:spPr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John Crockett and Dr. David Trilling</a:t>
            </a:r>
            <a:endParaRPr lang="en-US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4259263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133600"/>
            <a:ext cx="11382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267200"/>
            <a:ext cx="19812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3350" y="1981200"/>
            <a:ext cx="1060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Catalina Sky Survey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050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/>
              <a:t>The CSS/SSS Team: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>
                <a:hlinkClick r:id="rId2"/>
              </a:rPr>
              <a:t>Ed </a:t>
            </a:r>
            <a:r>
              <a:rPr lang="en-US" i="1" dirty="0" err="1" smtClean="0">
                <a:hlinkClick r:id="rId2"/>
              </a:rPr>
              <a:t>Beshore</a:t>
            </a:r>
            <a:r>
              <a:rPr lang="en-US" i="1" dirty="0" smtClean="0">
                <a:hlinkClick r:id="rId2"/>
              </a:rPr>
              <a:t> (P.I.)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>
                <a:hlinkClick r:id="rId3"/>
              </a:rPr>
              <a:t>Steve Larson (co-I.),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>
                <a:hlinkClick r:id="rId4"/>
              </a:rPr>
              <a:t>Al </a:t>
            </a:r>
            <a:r>
              <a:rPr lang="en-US" i="1" dirty="0" err="1" smtClean="0">
                <a:hlinkClick r:id="rId4"/>
              </a:rPr>
              <a:t>Grauer</a:t>
            </a:r>
            <a:r>
              <a:rPr lang="en-US" i="1" dirty="0" smtClean="0">
                <a:hlinkClick r:id="rId4"/>
              </a:rPr>
              <a:t> </a:t>
            </a:r>
            <a:r>
              <a:rPr lang="en-US" i="1" dirty="0" smtClean="0"/>
              <a:t>, </a:t>
            </a:r>
            <a:r>
              <a:rPr lang="en-US" i="1" dirty="0" smtClean="0">
                <a:hlinkClick r:id="rId5"/>
              </a:rPr>
              <a:t>Andrea </a:t>
            </a:r>
            <a:r>
              <a:rPr lang="en-US" i="1" dirty="0" err="1" smtClean="0">
                <a:hlinkClick r:id="rId5"/>
              </a:rPr>
              <a:t>Boattini</a:t>
            </a:r>
            <a:r>
              <a:rPr lang="en-US" i="1" dirty="0" smtClean="0">
                <a:hlinkClick r:id="rId5"/>
              </a:rPr>
              <a:t>,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>
                <a:hlinkClick r:id="rId6"/>
              </a:rPr>
              <a:t>Alex Gibbs,</a:t>
            </a:r>
            <a:r>
              <a:rPr lang="en-US" i="1" dirty="0" smtClean="0"/>
              <a:t> </a:t>
            </a:r>
            <a:r>
              <a:rPr lang="en-US" i="1" dirty="0" err="1" smtClean="0">
                <a:hlinkClick r:id="rId7"/>
              </a:rPr>
              <a:t>Rik</a:t>
            </a:r>
            <a:r>
              <a:rPr lang="en-US" i="1" dirty="0" smtClean="0">
                <a:hlinkClick r:id="rId7"/>
              </a:rPr>
              <a:t> Hill,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>
                <a:hlinkClick r:id="rId8"/>
              </a:rPr>
              <a:t>Richard Kowalski,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b="1" i="1" dirty="0" smtClean="0"/>
              <a:t>At Siding Spring: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>
                <a:hlinkClick r:id="rId9"/>
              </a:rPr>
              <a:t>Rob </a:t>
            </a:r>
            <a:r>
              <a:rPr lang="en-US" i="1" dirty="0" err="1" smtClean="0">
                <a:hlinkClick r:id="rId9"/>
              </a:rPr>
              <a:t>McNaught</a:t>
            </a:r>
            <a:r>
              <a:rPr lang="en-US" i="1" dirty="0" smtClean="0">
                <a:hlinkClick r:id="rId9"/>
              </a:rPr>
              <a:t>,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>
                <a:hlinkClick r:id="rId10"/>
              </a:rPr>
              <a:t>Gordon </a:t>
            </a:r>
            <a:r>
              <a:rPr lang="en-US" i="1" dirty="0" err="1" smtClean="0">
                <a:hlinkClick r:id="rId10"/>
              </a:rPr>
              <a:t>Garradd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pic>
        <p:nvPicPr>
          <p:cNvPr id="30723" name="Picture 3" descr="Schmidt_Tele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1260475"/>
            <a:ext cx="364966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Acknowledgements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NASA Space Grant</a:t>
            </a:r>
          </a:p>
          <a:p>
            <a:r>
              <a:rPr lang="en-US" smtClean="0"/>
              <a:t>Dr. Nadine Barlow, Ms. Kathleen Stigmon</a:t>
            </a:r>
          </a:p>
          <a:p>
            <a:r>
              <a:rPr lang="en-US" smtClean="0"/>
              <a:t>Catalina Sky Survey Team</a:t>
            </a:r>
          </a:p>
          <a:p>
            <a:r>
              <a:rPr lang="en-US" smtClean="0"/>
              <a:t>Dr. David Trilling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Project Goals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772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Develop a “searchable” database from CSS archive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Astrometric/Photometric criteria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Test the utility of the database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“light curve” of a variable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Identify brown dwarf candidates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Etcetera, etcetera, etcetera…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33400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CSS Archive Details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762000" y="1752600"/>
            <a:ext cx="7772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b="1" smtClean="0"/>
              <a:t>1800 square degrees of sky each night</a:t>
            </a:r>
          </a:p>
          <a:p>
            <a:pPr marL="400050" lvl="1" indent="0" eaLnBrk="1" hangingPunct="1">
              <a:buFont typeface="Wingdings" pitchFamily="2" charset="2"/>
              <a:buChar char="ü"/>
            </a:pPr>
            <a:r>
              <a:rPr lang="en-US" b="1" smtClean="0"/>
              <a:t>Divided into 200 individual </a:t>
            </a:r>
            <a:r>
              <a:rPr lang="en-US" sz="3500" b="1" smtClean="0"/>
              <a:t>3</a:t>
            </a:r>
            <a:r>
              <a:rPr lang="en-US" b="1" smtClean="0"/>
              <a:t>° x </a:t>
            </a:r>
            <a:r>
              <a:rPr lang="en-US" sz="3500" b="1" smtClean="0"/>
              <a:t>3</a:t>
            </a:r>
            <a:r>
              <a:rPr lang="en-US" b="1" smtClean="0"/>
              <a:t>°  “tiles”</a:t>
            </a:r>
          </a:p>
          <a:p>
            <a:pPr marL="400050" lvl="1" indent="0" eaLnBrk="1" hangingPunct="1">
              <a:buFont typeface="Wingdings" pitchFamily="2" charset="2"/>
              <a:buChar char="ü"/>
            </a:pPr>
            <a:r>
              <a:rPr lang="en-US" b="1" smtClean="0"/>
              <a:t>Includes four images of each tile (each night)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smtClean="0"/>
              <a:t>Operates every clear-weather, low-moonlit night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smtClean="0"/>
              <a:t>Over six years of archived data</a:t>
            </a:r>
          </a:p>
          <a:p>
            <a:pPr marL="400050" lvl="1" indent="0"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Source: CSS Website - www.lpl.arizona.edu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Project Method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966788" y="1382713"/>
          <a:ext cx="7781925" cy="4892675"/>
        </p:xfrm>
        <a:graphic>
          <a:graphicData uri="http://schemas.openxmlformats.org/presentationml/2006/ole">
            <p:oleObj spid="_x0000_s25604" name="Visio" r:id="rId3" imgW="7781849" imgH="489258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bl_cam_whole_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44577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 descr="bl_cam_whole_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581400"/>
            <a:ext cx="44577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TileN01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617538"/>
            <a:ext cx="7451725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LC_SGSy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617538"/>
            <a:ext cx="7451725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Conclusions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r>
              <a:rPr lang="en-US" smtClean="0"/>
              <a:t>Meaningful data</a:t>
            </a:r>
          </a:p>
          <a:p>
            <a:r>
              <a:rPr lang="en-US" smtClean="0"/>
              <a:t>“Searchability”</a:t>
            </a:r>
          </a:p>
          <a:p>
            <a:r>
              <a:rPr lang="en-US" smtClean="0"/>
              <a:t>Candidate lists</a:t>
            </a:r>
          </a:p>
          <a:p>
            <a:r>
              <a:rPr lang="en-US" smtClean="0"/>
              <a:t>Mitigates the need for telescope time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975</TotalTime>
  <Words>172</Words>
  <Application>Microsoft Office PowerPoint</Application>
  <PresentationFormat>On-screen Show (4:3)</PresentationFormat>
  <Paragraphs>33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Metro</vt:lpstr>
      <vt:lpstr>Metro</vt:lpstr>
      <vt:lpstr>Metro</vt:lpstr>
      <vt:lpstr>Metro</vt:lpstr>
      <vt:lpstr>Metro</vt:lpstr>
      <vt:lpstr>Metro</vt:lpstr>
      <vt:lpstr>Visio</vt:lpstr>
      <vt:lpstr>Data Mining of the Catalina Sky Survey (CSS) Archive</vt:lpstr>
      <vt:lpstr>Slide 2</vt:lpstr>
      <vt:lpstr>Project Goals</vt:lpstr>
      <vt:lpstr>CSS Archive Details</vt:lpstr>
      <vt:lpstr>Project Method</vt:lpstr>
      <vt:lpstr>Slide 6</vt:lpstr>
      <vt:lpstr>Slide 7</vt:lpstr>
      <vt:lpstr>Slide 8</vt:lpstr>
      <vt:lpstr>Conclusions</vt:lpstr>
      <vt:lpstr>The Catalina Sky Survey</vt:lpstr>
      <vt:lpstr>Acknowledgements</vt:lpstr>
    </vt:vector>
  </TitlesOfParts>
  <Company>Northern Arizona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of the Catalina Sky Survey (CSS) Archive</dc:title>
  <dc:creator>John Bert Crockett</dc:creator>
  <cp:lastModifiedBy>John Crockett</cp:lastModifiedBy>
  <cp:revision>49</cp:revision>
  <dcterms:created xsi:type="dcterms:W3CDTF">2011-09-07T23:52:38Z</dcterms:created>
  <dcterms:modified xsi:type="dcterms:W3CDTF">2012-04-11T15:36:49Z</dcterms:modified>
</cp:coreProperties>
</file>